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6" r:id="rId5"/>
    <p:sldId id="25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8" r:id="rId15"/>
    <p:sldId id="277" r:id="rId16"/>
    <p:sldId id="279" r:id="rId17"/>
    <p:sldId id="280" r:id="rId18"/>
    <p:sldId id="283" r:id="rId19"/>
    <p:sldId id="281" r:id="rId20"/>
    <p:sldId id="263" r:id="rId21"/>
    <p:sldId id="276" r:id="rId2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20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24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030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33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5754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414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012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62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70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898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0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7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79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837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006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4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5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9C751C-02B9-4C63-A851-D7D3937F511B}" type="datetimeFigureOut">
              <a:rPr lang="zh-TW" altLang="en-US" smtClean="0"/>
              <a:t>2025/12/10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CE92BA-3776-4CC4-9708-ED48DC1533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000" b="1" dirty="0" smtClean="0">
                <a:solidFill>
                  <a:srgbClr val="002060"/>
                </a:solidFill>
              </a:rPr>
              <a:t>勞大選課</a:t>
            </a:r>
            <a:r>
              <a:rPr lang="zh-TW" altLang="en-US" sz="8000" b="1" dirty="0">
                <a:solidFill>
                  <a:srgbClr val="002060"/>
                </a:solidFill>
              </a:rPr>
              <a:t>指南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92398" y="3937517"/>
            <a:ext cx="6815669" cy="1040881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讓你選課一次就上手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3292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9" y="373224"/>
            <a:ext cx="11252719" cy="6064898"/>
          </a:xfrm>
        </p:spPr>
      </p:pic>
      <p:sp>
        <p:nvSpPr>
          <p:cNvPr id="5" name="矩形 4"/>
          <p:cNvSpPr/>
          <p:nvPr/>
        </p:nvSpPr>
        <p:spPr>
          <a:xfrm>
            <a:off x="9060024" y="5355771"/>
            <a:ext cx="914400" cy="88640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53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4" y="447869"/>
            <a:ext cx="11196734" cy="5924939"/>
          </a:xfrm>
        </p:spPr>
      </p:pic>
    </p:spTree>
    <p:extLst>
      <p:ext uri="{BB962C8B-B14F-4D97-AF65-F5344CB8AC3E}">
        <p14:creationId xmlns:p14="http://schemas.microsoft.com/office/powerpoint/2010/main" val="82913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63894"/>
            <a:ext cx="11215396" cy="6036905"/>
          </a:xfrm>
        </p:spPr>
      </p:pic>
    </p:spTree>
    <p:extLst>
      <p:ext uri="{BB962C8B-B14F-4D97-AF65-F5344CB8AC3E}">
        <p14:creationId xmlns:p14="http://schemas.microsoft.com/office/powerpoint/2010/main" val="378487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2" y="447869"/>
            <a:ext cx="11215395" cy="6204858"/>
          </a:xfrm>
        </p:spPr>
      </p:pic>
    </p:spTree>
    <p:extLst>
      <p:ext uri="{BB962C8B-B14F-4D97-AF65-F5344CB8AC3E}">
        <p14:creationId xmlns:p14="http://schemas.microsoft.com/office/powerpoint/2010/main" val="5027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002060"/>
                </a:solidFill>
              </a:rPr>
              <a:t>常見問題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37927" y="3574473"/>
            <a:ext cx="7087289" cy="189292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  <a:hlinkClick r:id="rId2" action="ppaction://hlinksldjump"/>
              </a:rPr>
              <a:t>無法登入新北勞動雲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  <a:hlinkClick r:id="rId2" action="ppaction://hlinksldjump"/>
              </a:rPr>
              <a:t>？忘記帳號密碼？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  <a:p>
            <a:pPr algn="l"/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  <a:hlinkClick r:id="rId3" action="ppaction://hlinksldjump"/>
              </a:rPr>
              <a:t>如何申請勞工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  <a:hlinkClick r:id="rId3" action="ppaction://hlinksldjump"/>
              </a:rPr>
              <a:t>資格審核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  <a:hlinkClick r:id="rId3" action="ppaction://hlinksldjump"/>
              </a:rPr>
              <a:t>？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  <a:p>
            <a:pPr algn="l"/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  <a:hlinkClick r:id="rId4" action="ppaction://hlinksldjump"/>
              </a:rPr>
              <a:t>收費及優惠方案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  <a:hlinkClick r:id="rId4" action="ppaction://hlinksldjump"/>
              </a:rPr>
              <a:t>？</a:t>
            </a: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  <a:hlinkClick r:id="rId5" action="ppaction://hlinksldjump"/>
              </a:rPr>
              <a:t>課程如何轉換？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  <a:hlinkClick r:id="rId6" action="ppaction://hlinksldjump"/>
              </a:rPr>
              <a:t>如何請假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  <a:hlinkClick r:id="rId6" action="ppaction://hlinksldjump"/>
              </a:rPr>
              <a:t>？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86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</a:rPr>
              <a:t>無法</a:t>
            </a:r>
            <a:r>
              <a:rPr lang="zh-TW" altLang="en-US" b="1" dirty="0">
                <a:solidFill>
                  <a:srgbClr val="002060"/>
                </a:solidFill>
                <a:latin typeface="+mj-ea"/>
              </a:rPr>
              <a:t>登入新北勞動雲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</a:rPr>
              <a:t>？忘記帳號密碼？</a:t>
            </a:r>
            <a:r>
              <a:rPr lang="zh-TW" altLang="en-US" b="1" dirty="0">
                <a:solidFill>
                  <a:srgbClr val="002060"/>
                </a:solidFill>
                <a:latin typeface="+mj-ea"/>
              </a:rPr>
              <a:t/>
            </a:r>
            <a:br>
              <a:rPr lang="zh-TW" altLang="en-US" b="1" dirty="0">
                <a:solidFill>
                  <a:srgbClr val="002060"/>
                </a:solidFill>
                <a:latin typeface="+mj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9756" y="2416629"/>
            <a:ext cx="10748864" cy="4040155"/>
          </a:xfrm>
        </p:spPr>
        <p:txBody>
          <a:bodyPr>
            <a:normAutofit/>
          </a:bodyPr>
          <a:lstStyle/>
          <a:p>
            <a:r>
              <a:rPr lang="en-US" altLang="zh-TW" b="1" dirty="0" smtClean="0">
                <a:latin typeface="+mj-ea"/>
                <a:ea typeface="+mj-ea"/>
              </a:rPr>
              <a:t>106</a:t>
            </a:r>
            <a:r>
              <a:rPr lang="zh-TW" altLang="en-US" b="1" dirty="0" smtClean="0">
                <a:latin typeface="+mj-ea"/>
                <a:ea typeface="+mj-ea"/>
              </a:rPr>
              <a:t>年</a:t>
            </a:r>
            <a:r>
              <a:rPr lang="en-US" altLang="zh-TW" b="1" dirty="0" smtClean="0">
                <a:latin typeface="+mj-ea"/>
                <a:ea typeface="+mj-ea"/>
              </a:rPr>
              <a:t>5</a:t>
            </a:r>
            <a:r>
              <a:rPr lang="zh-TW" altLang="en-US" b="1" dirty="0" smtClean="0">
                <a:latin typeface="+mj-ea"/>
                <a:ea typeface="+mj-ea"/>
              </a:rPr>
              <a:t>月起新</a:t>
            </a:r>
            <a:r>
              <a:rPr lang="zh-TW" altLang="en-US" b="1" dirty="0">
                <a:latin typeface="+mj-ea"/>
                <a:ea typeface="+mj-ea"/>
              </a:rPr>
              <a:t>北</a:t>
            </a:r>
            <a:r>
              <a:rPr lang="zh-TW" altLang="en-US" b="1" dirty="0" smtClean="0">
                <a:latin typeface="+mj-ea"/>
                <a:ea typeface="+mj-ea"/>
              </a:rPr>
              <a:t>勞動雲上線，在此之前使用舊系統報名者皆須重新註冊帳戶</a:t>
            </a:r>
            <a:endParaRPr lang="en-US" altLang="zh-TW" b="1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註冊成功後須至電子信箱點</a:t>
            </a:r>
            <a:r>
              <a:rPr lang="zh-TW" altLang="en-US" b="1" dirty="0">
                <a:latin typeface="+mj-ea"/>
                <a:ea typeface="+mj-ea"/>
              </a:rPr>
              <a:t>擊</a:t>
            </a:r>
            <a:r>
              <a:rPr lang="zh-TW" altLang="en-US" b="1" dirty="0" smtClean="0">
                <a:latin typeface="+mj-ea"/>
                <a:ea typeface="+mj-ea"/>
              </a:rPr>
              <a:t>確認信，帳號才會開通</a:t>
            </a:r>
            <a:endParaRPr lang="en-US" altLang="zh-TW" b="1" dirty="0" smtClean="0">
              <a:latin typeface="+mj-ea"/>
              <a:ea typeface="+mj-ea"/>
            </a:endParaRPr>
          </a:p>
          <a:p>
            <a:r>
              <a:rPr lang="en-US" altLang="zh-TW" b="1" dirty="0" smtClean="0">
                <a:latin typeface="+mj-ea"/>
                <a:ea typeface="+mj-ea"/>
              </a:rPr>
              <a:t>109</a:t>
            </a:r>
            <a:r>
              <a:rPr lang="zh-TW" altLang="en-US" b="1" dirty="0" smtClean="0">
                <a:latin typeface="+mj-ea"/>
                <a:ea typeface="+mj-ea"/>
              </a:rPr>
              <a:t>年</a:t>
            </a:r>
            <a:r>
              <a:rPr lang="en-US" altLang="zh-TW" b="1" dirty="0" smtClean="0">
                <a:latin typeface="+mj-ea"/>
                <a:ea typeface="+mj-ea"/>
              </a:rPr>
              <a:t>12</a:t>
            </a:r>
            <a:r>
              <a:rPr lang="zh-TW" altLang="en-US" b="1" dirty="0" smtClean="0">
                <a:latin typeface="+mj-ea"/>
                <a:ea typeface="+mj-ea"/>
              </a:rPr>
              <a:t>月起新北勞動雲不再使用身分證字號作為登入帳號，尚未重設帳號者無法登入，須設定新帳號</a:t>
            </a:r>
            <a:r>
              <a:rPr lang="en-US" altLang="zh-TW" b="1" dirty="0" smtClean="0">
                <a:solidFill>
                  <a:srgbClr val="990000"/>
                </a:solidFill>
                <a:latin typeface="+mj-ea"/>
                <a:ea typeface="+mj-ea"/>
              </a:rPr>
              <a:t>(</a:t>
            </a: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建議新帳號可設定為個人電子郵件</a:t>
            </a:r>
            <a:r>
              <a:rPr lang="en-US" altLang="zh-TW" b="1" dirty="0" smtClean="0">
                <a:solidFill>
                  <a:srgbClr val="990000"/>
                </a:solidFill>
                <a:latin typeface="+mj-ea"/>
                <a:ea typeface="+mj-ea"/>
              </a:rPr>
              <a:t>@</a:t>
            </a: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前那串</a:t>
            </a:r>
            <a:r>
              <a:rPr lang="en-US" altLang="zh-TW" b="1" dirty="0" smtClean="0">
                <a:solidFill>
                  <a:srgbClr val="990000"/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b="1" dirty="0" smtClean="0">
                <a:latin typeface="+mj-ea"/>
                <a:ea typeface="+mj-ea"/>
              </a:rPr>
              <a:t>登入時須注意</a:t>
            </a: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大小寫及全形半形是否正確</a:t>
            </a:r>
            <a:endParaRPr lang="en-US" altLang="zh-TW" b="1" dirty="0" smtClean="0">
              <a:solidFill>
                <a:srgbClr val="99000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忘記帳號密碼時，點選登入畫面的「忘記帳號密碼」，並填寫當初註冊之信箱，並至信箱點選信件進行重設</a:t>
            </a:r>
            <a:endParaRPr lang="en-US" altLang="zh-TW" b="1" dirty="0" smtClean="0">
              <a:latin typeface="+mj-ea"/>
              <a:ea typeface="+mj-ea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52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+mj-ea"/>
              </a:rPr>
              <a:t>如何申請勞工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</a:rPr>
              <a:t>資格審核</a:t>
            </a:r>
            <a:r>
              <a:rPr lang="zh-TW" altLang="en-US" b="1" dirty="0">
                <a:solidFill>
                  <a:srgbClr val="002060"/>
                </a:solidFill>
                <a:latin typeface="+mj-ea"/>
              </a:rPr>
              <a:t>？</a:t>
            </a:r>
            <a:br>
              <a:rPr lang="zh-TW" altLang="en-US" b="1" dirty="0">
                <a:solidFill>
                  <a:srgbClr val="002060"/>
                </a:solidFill>
                <a:latin typeface="+mj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0384" y="2556932"/>
            <a:ext cx="10562253" cy="331893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latin typeface="+mj-ea"/>
                <a:ea typeface="+mj-ea"/>
              </a:rPr>
              <a:t>登入「新北勞動雲</a:t>
            </a:r>
            <a:r>
              <a:rPr lang="en-US" altLang="zh-TW" b="1" dirty="0" smtClean="0">
                <a:latin typeface="+mj-ea"/>
                <a:ea typeface="+mj-ea"/>
              </a:rPr>
              <a:t>-</a:t>
            </a:r>
            <a:r>
              <a:rPr lang="zh-TW" altLang="en-US" b="1" dirty="0" smtClean="0">
                <a:latin typeface="+mj-ea"/>
                <a:ea typeface="+mj-ea"/>
              </a:rPr>
              <a:t>勞工大學」後，點選「學員資料管理</a:t>
            </a:r>
            <a:r>
              <a:rPr lang="en-US" altLang="zh-TW" b="1" dirty="0" smtClean="0">
                <a:latin typeface="+mj-ea"/>
                <a:ea typeface="+mj-ea"/>
              </a:rPr>
              <a:t>-</a:t>
            </a:r>
            <a:r>
              <a:rPr lang="zh-TW" altLang="en-US" b="1" dirty="0" smtClean="0">
                <a:latin typeface="+mj-ea"/>
                <a:ea typeface="+mj-ea"/>
              </a:rPr>
              <a:t>資格審核」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latin typeface="+mj-ea"/>
                <a:ea typeface="+mj-ea"/>
              </a:rPr>
              <a:t>點選同意校方查詢</a:t>
            </a: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勞保資格或提供在職證明</a:t>
            </a:r>
            <a:r>
              <a:rPr lang="zh-TW" altLang="en-US" b="1" dirty="0" smtClean="0">
                <a:latin typeface="+mj-ea"/>
                <a:ea typeface="+mj-ea"/>
              </a:rPr>
              <a:t>等相關附件審核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latin typeface="+mj-ea"/>
                <a:ea typeface="+mj-ea"/>
              </a:rPr>
              <a:t>審核結果將寄至信箱亦可登入勞工大學網頁</a:t>
            </a:r>
            <a:r>
              <a:rPr lang="zh-TW" altLang="en-US" b="1" dirty="0">
                <a:latin typeface="+mj-ea"/>
                <a:ea typeface="+mj-ea"/>
              </a:rPr>
              <a:t>後於「學員資料管理</a:t>
            </a:r>
            <a:r>
              <a:rPr lang="en-US" altLang="zh-TW" b="1" dirty="0">
                <a:latin typeface="+mj-ea"/>
                <a:ea typeface="+mj-ea"/>
              </a:rPr>
              <a:t>-</a:t>
            </a:r>
            <a:r>
              <a:rPr lang="zh-TW" altLang="en-US" b="1" dirty="0">
                <a:latin typeface="+mj-ea"/>
                <a:ea typeface="+mj-ea"/>
              </a:rPr>
              <a:t>資格審核</a:t>
            </a:r>
            <a:r>
              <a:rPr lang="zh-TW" altLang="en-US" b="1" dirty="0" smtClean="0">
                <a:latin typeface="+mj-ea"/>
                <a:ea typeface="+mj-ea"/>
              </a:rPr>
              <a:t>」查詢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latin typeface="+mj-ea"/>
                <a:ea typeface="+mj-ea"/>
              </a:rPr>
              <a:t>審核通過方可進入選課作業加選課程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436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+mj-ea"/>
              </a:rPr>
              <a:t>收費及優惠方案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</a:rPr>
              <a:t>？</a:t>
            </a:r>
            <a:r>
              <a:rPr lang="en-US" altLang="zh-TW" sz="2000" b="1" dirty="0" smtClean="0">
                <a:solidFill>
                  <a:srgbClr val="002060"/>
                </a:solidFill>
                <a:latin typeface="+mj-ea"/>
              </a:rPr>
              <a:t>(</a:t>
            </a:r>
            <a:r>
              <a:rPr lang="zh-TW" altLang="en-US" sz="2000" b="1" dirty="0" smtClean="0">
                <a:solidFill>
                  <a:srgbClr val="002060"/>
                </a:solidFill>
                <a:latin typeface="+mj-ea"/>
              </a:rPr>
              <a:t>優惠僅勞工身分適用</a:t>
            </a:r>
            <a:r>
              <a:rPr lang="en-US" altLang="zh-TW" sz="2000" b="1" dirty="0" smtClean="0">
                <a:solidFill>
                  <a:srgbClr val="002060"/>
                </a:solidFill>
                <a:latin typeface="+mj-ea"/>
              </a:rPr>
              <a:t>)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7078" y="2556932"/>
            <a:ext cx="10552922" cy="3318936"/>
          </a:xfrm>
        </p:spPr>
        <p:txBody>
          <a:bodyPr>
            <a:noAutofit/>
          </a:bodyPr>
          <a:lstStyle/>
          <a:p>
            <a:r>
              <a:rPr lang="zh-TW" altLang="en-US" sz="2000" b="1" dirty="0" smtClean="0">
                <a:latin typeface="+mj-ea"/>
                <a:ea typeface="+mj-ea"/>
              </a:rPr>
              <a:t>職能課程需繳學分費，每門課程</a:t>
            </a:r>
            <a:r>
              <a:rPr lang="en-US" altLang="zh-TW" sz="2000" b="1" dirty="0" smtClean="0">
                <a:latin typeface="+mj-ea"/>
                <a:ea typeface="+mj-ea"/>
              </a:rPr>
              <a:t>1</a:t>
            </a:r>
            <a:r>
              <a:rPr lang="zh-TW" altLang="en-US" sz="2000" b="1" dirty="0" smtClean="0">
                <a:latin typeface="+mj-ea"/>
                <a:ea typeface="+mj-ea"/>
              </a:rPr>
              <a:t>至</a:t>
            </a:r>
            <a:r>
              <a:rPr lang="en-US" altLang="zh-TW" sz="2000" b="1" dirty="0" smtClean="0">
                <a:latin typeface="+mj-ea"/>
                <a:ea typeface="+mj-ea"/>
              </a:rPr>
              <a:t>3</a:t>
            </a:r>
            <a:r>
              <a:rPr lang="zh-TW" altLang="en-US" sz="2000" b="1" dirty="0" smtClean="0">
                <a:latin typeface="+mj-ea"/>
                <a:ea typeface="+mj-ea"/>
              </a:rPr>
              <a:t>學分，每學分以</a:t>
            </a:r>
            <a:r>
              <a:rPr lang="en-US" altLang="zh-TW" sz="2000" b="1" dirty="0" smtClean="0">
                <a:latin typeface="+mj-ea"/>
                <a:ea typeface="+mj-ea"/>
              </a:rPr>
              <a:t>1000</a:t>
            </a:r>
            <a:r>
              <a:rPr lang="zh-TW" altLang="en-US" sz="2000" b="1" dirty="0" smtClean="0">
                <a:latin typeface="+mj-ea"/>
                <a:ea typeface="+mj-ea"/>
              </a:rPr>
              <a:t>元計費</a:t>
            </a:r>
            <a:endParaRPr lang="en-US" altLang="zh-TW" sz="2000" b="1" dirty="0" smtClean="0">
              <a:latin typeface="+mj-ea"/>
              <a:ea typeface="+mj-ea"/>
            </a:endParaRPr>
          </a:p>
          <a:p>
            <a:r>
              <a:rPr lang="zh-TW" altLang="en-US" sz="2000" b="1" dirty="0" smtClean="0">
                <a:latin typeface="+mj-ea"/>
                <a:ea typeface="+mj-ea"/>
              </a:rPr>
              <a:t>勞動教育課程免學分費僅需付保證金</a:t>
            </a:r>
            <a:r>
              <a:rPr lang="en-US" altLang="zh-TW" sz="2000" b="1" dirty="0" smtClean="0">
                <a:latin typeface="+mj-ea"/>
                <a:ea typeface="+mj-ea"/>
              </a:rPr>
              <a:t>1500</a:t>
            </a:r>
            <a:r>
              <a:rPr lang="zh-TW" altLang="en-US" sz="2000" b="1" dirty="0" smtClean="0">
                <a:latin typeface="+mj-ea"/>
                <a:ea typeface="+mj-ea"/>
              </a:rPr>
              <a:t>元</a:t>
            </a:r>
            <a:r>
              <a:rPr lang="en-US" altLang="zh-TW" sz="2000" b="1" dirty="0" smtClean="0">
                <a:latin typeface="+mj-ea"/>
                <a:ea typeface="+mj-ea"/>
              </a:rPr>
              <a:t>(</a:t>
            </a:r>
            <a:r>
              <a:rPr lang="zh-TW" altLang="en-US" sz="2000" b="1" dirty="0" smtClean="0">
                <a:latin typeface="+mj-ea"/>
                <a:ea typeface="+mj-ea"/>
              </a:rPr>
              <a:t>金額依各校規定</a:t>
            </a:r>
            <a:r>
              <a:rPr lang="en-US" altLang="zh-TW" sz="2000" b="1" dirty="0" smtClean="0">
                <a:latin typeface="+mj-ea"/>
                <a:ea typeface="+mj-ea"/>
              </a:rPr>
              <a:t>)</a:t>
            </a:r>
            <a:r>
              <a:rPr lang="zh-TW" altLang="en-US" sz="2000" b="1" dirty="0" smtClean="0">
                <a:latin typeface="+mj-ea"/>
                <a:ea typeface="+mj-ea"/>
              </a:rPr>
              <a:t>，學員上課次數滿</a:t>
            </a:r>
            <a:r>
              <a:rPr lang="en-US" altLang="zh-TW" sz="2000" b="1" dirty="0" smtClean="0">
                <a:solidFill>
                  <a:srgbClr val="990000"/>
                </a:solidFill>
                <a:latin typeface="+mj-ea"/>
                <a:ea typeface="+mj-ea"/>
              </a:rPr>
              <a:t>14</a:t>
            </a:r>
            <a:r>
              <a:rPr lang="zh-TW" altLang="en-US" sz="2000" b="1" dirty="0" smtClean="0">
                <a:solidFill>
                  <a:srgbClr val="990000"/>
                </a:solidFill>
                <a:latin typeface="+mj-ea"/>
                <a:ea typeface="+mj-ea"/>
              </a:rPr>
              <a:t>次</a:t>
            </a:r>
            <a:r>
              <a:rPr lang="zh-TW" altLang="en-US" sz="2000" b="1" dirty="0" smtClean="0">
                <a:latin typeface="+mj-ea"/>
                <a:ea typeface="+mj-ea"/>
              </a:rPr>
              <a:t>退還</a:t>
            </a:r>
            <a:endParaRPr lang="en-US" altLang="zh-TW" sz="2000" b="1" dirty="0" smtClean="0">
              <a:latin typeface="+mj-ea"/>
              <a:ea typeface="+mj-ea"/>
            </a:endParaRPr>
          </a:p>
          <a:p>
            <a:r>
              <a:rPr lang="zh-TW" altLang="en-US" sz="2000" b="1" dirty="0" smtClean="0">
                <a:latin typeface="+mj-ea"/>
                <a:ea typeface="+mj-ea"/>
              </a:rPr>
              <a:t>學員所繳學分費或保證金費用並不包含上課所需之材料費、書籍費、影印費等</a:t>
            </a:r>
            <a:r>
              <a:rPr lang="en-US" altLang="zh-TW" sz="2000" b="1" dirty="0" smtClean="0">
                <a:latin typeface="+mj-ea"/>
                <a:ea typeface="+mj-ea"/>
              </a:rPr>
              <a:t>(</a:t>
            </a:r>
            <a:r>
              <a:rPr lang="zh-TW" altLang="en-US" sz="2000" b="1" dirty="0" smtClean="0">
                <a:latin typeface="+mj-ea"/>
                <a:ea typeface="+mj-ea"/>
              </a:rPr>
              <a:t>詳細收費請查詢個別課程</a:t>
            </a:r>
            <a:r>
              <a:rPr lang="en-US" altLang="zh-TW" sz="2000" b="1" dirty="0" smtClean="0">
                <a:latin typeface="+mj-ea"/>
                <a:ea typeface="+mj-ea"/>
              </a:rPr>
              <a:t>)</a:t>
            </a:r>
          </a:p>
          <a:p>
            <a:r>
              <a:rPr lang="zh-TW" altLang="en-US" sz="2000" b="1" dirty="0" smtClean="0">
                <a:solidFill>
                  <a:srgbClr val="990000"/>
                </a:solidFill>
                <a:latin typeface="+mj-ea"/>
                <a:ea typeface="+mj-ea"/>
              </a:rPr>
              <a:t>同時修習勞教課程，職能課程學分費半價優待</a:t>
            </a:r>
            <a:r>
              <a:rPr lang="en-US" altLang="zh-TW" sz="2000" b="1" dirty="0" smtClean="0">
                <a:solidFill>
                  <a:srgbClr val="990000"/>
                </a:solidFill>
                <a:latin typeface="+mj-ea"/>
                <a:ea typeface="+mj-ea"/>
              </a:rPr>
              <a:t>(1</a:t>
            </a:r>
            <a:r>
              <a:rPr lang="zh-TW" altLang="en-US" sz="2000" b="1" dirty="0" smtClean="0">
                <a:solidFill>
                  <a:srgbClr val="990000"/>
                </a:solidFill>
                <a:latin typeface="+mj-ea"/>
                <a:ea typeface="+mj-ea"/>
              </a:rPr>
              <a:t>門勞教課程僅得優惠</a:t>
            </a:r>
            <a:r>
              <a:rPr lang="en-US" altLang="zh-TW" sz="2000" b="1" dirty="0" smtClean="0">
                <a:solidFill>
                  <a:srgbClr val="990000"/>
                </a:solidFill>
                <a:latin typeface="+mj-ea"/>
                <a:ea typeface="+mj-ea"/>
              </a:rPr>
              <a:t>1</a:t>
            </a:r>
            <a:r>
              <a:rPr lang="zh-TW" altLang="en-US" sz="2000" b="1" dirty="0" smtClean="0">
                <a:solidFill>
                  <a:srgbClr val="990000"/>
                </a:solidFill>
                <a:latin typeface="+mj-ea"/>
                <a:ea typeface="+mj-ea"/>
              </a:rPr>
              <a:t>門職能課程</a:t>
            </a:r>
            <a:r>
              <a:rPr lang="en-US" altLang="zh-TW" sz="2000" b="1" dirty="0" smtClean="0">
                <a:solidFill>
                  <a:srgbClr val="990000"/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sz="2000" b="1" dirty="0" smtClean="0">
                <a:latin typeface="+mj-ea"/>
                <a:ea typeface="+mj-ea"/>
              </a:rPr>
              <a:t>夫妻同時報名課程、新</a:t>
            </a:r>
            <a:r>
              <a:rPr lang="zh-TW" altLang="en-US" sz="2000" b="1" dirty="0">
                <a:latin typeface="+mj-ea"/>
                <a:ea typeface="+mj-ea"/>
              </a:rPr>
              <a:t>住</a:t>
            </a:r>
            <a:r>
              <a:rPr lang="zh-TW" altLang="en-US" sz="2000" b="1" dirty="0" smtClean="0">
                <a:latin typeface="+mj-ea"/>
                <a:ea typeface="+mj-ea"/>
              </a:rPr>
              <a:t>民、原住民、身心障礙、低收入戶報名修課，學分費</a:t>
            </a:r>
            <a:r>
              <a:rPr lang="en-US" altLang="zh-TW" sz="2000" b="1" dirty="0" smtClean="0">
                <a:latin typeface="+mj-ea"/>
                <a:ea typeface="+mj-ea"/>
              </a:rPr>
              <a:t>8</a:t>
            </a:r>
            <a:r>
              <a:rPr lang="zh-TW" altLang="en-US" sz="2000" b="1" dirty="0" smtClean="0">
                <a:latin typeface="+mj-ea"/>
                <a:ea typeface="+mj-ea"/>
              </a:rPr>
              <a:t>折優待</a:t>
            </a:r>
            <a:r>
              <a:rPr lang="en-US" altLang="zh-TW" sz="2000" b="1" dirty="0" smtClean="0">
                <a:latin typeface="+mj-ea"/>
                <a:ea typeface="+mj-ea"/>
              </a:rPr>
              <a:t>(</a:t>
            </a:r>
            <a:r>
              <a:rPr lang="zh-TW" altLang="en-US" sz="2000" b="1" dirty="0" smtClean="0">
                <a:latin typeface="+mj-ea"/>
                <a:ea typeface="+mj-ea"/>
              </a:rPr>
              <a:t>有雙重以上身分僅可擇一優惠</a:t>
            </a:r>
            <a:r>
              <a:rPr lang="en-US" altLang="zh-TW" sz="2000" b="1" dirty="0" smtClean="0">
                <a:latin typeface="+mj-ea"/>
                <a:ea typeface="+mj-ea"/>
              </a:rPr>
              <a:t>)</a:t>
            </a:r>
            <a:r>
              <a:rPr lang="zh-TW" altLang="en-US" sz="2000" b="1" dirty="0" smtClean="0">
                <a:latin typeface="+mj-ea"/>
                <a:ea typeface="+mj-ea"/>
              </a:rPr>
              <a:t>，請於報名後</a:t>
            </a:r>
            <a:r>
              <a:rPr lang="zh-TW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於規定時間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內</a:t>
            </a:r>
            <a:r>
              <a:rPr lang="zh-TW" altLang="en-US" sz="2000" b="1" dirty="0" smtClean="0">
                <a:latin typeface="+mj-ea"/>
                <a:ea typeface="+mj-ea"/>
              </a:rPr>
              <a:t>持相關證明文件至五股、三重校區櫃台辦理</a:t>
            </a:r>
            <a:endParaRPr lang="zh-TW" altLang="en-US" sz="2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67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課程如何轉換？</a:t>
            </a:r>
            <a:endParaRPr lang="zh-TW" alt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89462" y="2394065"/>
            <a:ext cx="10191403" cy="3865419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選課後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“尚未繳費”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，可至「我的課程」退選課程，再循選課作業加選課程，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並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前往繳費</a:t>
            </a: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選課後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“繳費完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並且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系統顯示已繳款”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時，此時欲轉換課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程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，操作方式如下：</a:t>
            </a:r>
            <a:r>
              <a:rPr lang="en-US" altLang="zh-TW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en-US" altLang="zh-TW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可至「我的課程</a:t>
            </a:r>
            <a:r>
              <a:rPr lang="en-US" altLang="zh-TW" b="1" dirty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繳費狀態」查詢</a:t>
            </a:r>
            <a:r>
              <a:rPr lang="en-US" altLang="zh-TW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至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「我的課程」退選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課程及「選課作業」加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選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課程</a:t>
            </a: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最後務必至「繳費單及退費帳戶」</a:t>
            </a:r>
            <a:r>
              <a:rPr lang="en-US" altLang="zh-TW" b="1" dirty="0" smtClean="0">
                <a:solidFill>
                  <a:srgbClr val="002060"/>
                </a:solidFill>
                <a:latin typeface="+mj-ea"/>
                <a:ea typeface="+mj-ea"/>
              </a:rPr>
              <a:t>(1)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重新產生繳費單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並</a:t>
            </a:r>
            <a:r>
              <a:rPr lang="en-US" altLang="zh-TW" b="1" dirty="0" smtClean="0">
                <a:solidFill>
                  <a:srgbClr val="002060"/>
                </a:solidFill>
                <a:latin typeface="+mj-ea"/>
                <a:ea typeface="+mj-ea"/>
              </a:rPr>
              <a:t>(2)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確認繳費單上所列之課程，課程轉換後費用多退少補</a:t>
            </a:r>
            <a:endParaRPr lang="en-US" altLang="zh-TW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如課程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費用一樣亦須重新產生繳費單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，轉換才完成</a:t>
            </a:r>
            <a:endParaRPr lang="zh-TW" altLang="en-US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5836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210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002060"/>
                </a:solidFill>
              </a:rPr>
              <a:t>如何請假</a:t>
            </a:r>
            <a:r>
              <a:rPr lang="zh-TW" altLang="en-US" b="1" dirty="0" smtClean="0">
                <a:solidFill>
                  <a:srgbClr val="002060"/>
                </a:solidFill>
              </a:rPr>
              <a:t>？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5739" y="1587731"/>
            <a:ext cx="10459446" cy="4288137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+mj-ea"/>
                <a:ea typeface="+mj-ea"/>
              </a:rPr>
              <a:t>登入「新北勞動雲</a:t>
            </a:r>
            <a:r>
              <a:rPr lang="en-US" altLang="zh-TW" b="1" dirty="0" smtClean="0">
                <a:latin typeface="+mj-ea"/>
                <a:ea typeface="+mj-ea"/>
              </a:rPr>
              <a:t>-</a:t>
            </a:r>
            <a:r>
              <a:rPr lang="zh-TW" altLang="en-US" b="1" dirty="0" smtClean="0">
                <a:latin typeface="+mj-ea"/>
                <a:ea typeface="+mj-ea"/>
              </a:rPr>
              <a:t>勞工大學」後至「學員資料管理</a:t>
            </a:r>
            <a:r>
              <a:rPr lang="en-US" altLang="zh-TW" b="1" dirty="0" smtClean="0">
                <a:latin typeface="+mj-ea"/>
                <a:ea typeface="+mj-ea"/>
              </a:rPr>
              <a:t>-</a:t>
            </a:r>
            <a:r>
              <a:rPr lang="zh-TW" altLang="en-US" b="1" dirty="0" smtClean="0">
                <a:latin typeface="+mj-ea"/>
                <a:ea typeface="+mj-ea"/>
              </a:rPr>
              <a:t>請假作業」點選欲請假之</a:t>
            </a:r>
            <a:r>
              <a:rPr lang="zh-TW" altLang="en-US" b="1" dirty="0">
                <a:latin typeface="+mj-ea"/>
                <a:ea typeface="+mj-ea"/>
              </a:rPr>
              <a:t>課程，點選請假之日期並附上相關證明</a:t>
            </a:r>
            <a:r>
              <a:rPr lang="zh-TW" altLang="en-US" b="1" dirty="0" smtClean="0">
                <a:latin typeface="+mj-ea"/>
                <a:ea typeface="+mj-ea"/>
              </a:rPr>
              <a:t>文件</a:t>
            </a:r>
            <a:endParaRPr lang="en-US" altLang="zh-TW" b="1" dirty="0" smtClean="0">
              <a:latin typeface="+mj-ea"/>
              <a:ea typeface="+mj-ea"/>
            </a:endParaRPr>
          </a:p>
          <a:p>
            <a:r>
              <a:rPr lang="en-US" altLang="zh-TW" b="1" dirty="0" smtClean="0">
                <a:latin typeface="+mj-ea"/>
                <a:ea typeface="+mj-ea"/>
              </a:rPr>
              <a:t>1</a:t>
            </a:r>
            <a:r>
              <a:rPr lang="en-US" altLang="zh-TW" b="1" dirty="0">
                <a:latin typeface="+mj-ea"/>
                <a:ea typeface="+mj-ea"/>
              </a:rPr>
              <a:t>. </a:t>
            </a:r>
            <a:r>
              <a:rPr lang="zh-TW" altLang="en-US" b="1" dirty="0">
                <a:latin typeface="+mj-ea"/>
                <a:ea typeface="+mj-ea"/>
              </a:rPr>
              <a:t>請假應於課堂結束後</a:t>
            </a:r>
            <a:r>
              <a:rPr lang="en-US" altLang="zh-TW" b="1" dirty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日內上網申請</a:t>
            </a:r>
            <a:r>
              <a:rPr lang="zh-TW" altLang="en-US" b="1" dirty="0">
                <a:latin typeface="+mj-ea"/>
                <a:ea typeface="+mj-ea"/>
              </a:rPr>
              <a:t>。</a:t>
            </a:r>
          </a:p>
          <a:p>
            <a:r>
              <a:rPr lang="en-US" altLang="zh-TW" b="1" dirty="0">
                <a:latin typeface="+mj-ea"/>
                <a:ea typeface="+mj-ea"/>
              </a:rPr>
              <a:t>2. 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因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公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出差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：請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檢附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「出差證明」</a:t>
            </a:r>
            <a:r>
              <a:rPr lang="zh-TW" altLang="en-US" b="1" dirty="0">
                <a:latin typeface="+mj-ea"/>
                <a:ea typeface="+mj-ea"/>
              </a:rPr>
              <a:t>，證明須包含</a:t>
            </a:r>
            <a:r>
              <a:rPr lang="en-US" altLang="zh-TW" b="1" dirty="0">
                <a:latin typeface="+mj-ea"/>
                <a:ea typeface="+mj-ea"/>
              </a:rPr>
              <a:t>(1)</a:t>
            </a:r>
            <a:r>
              <a:rPr lang="zh-TW" altLang="en-US" b="1" dirty="0">
                <a:latin typeface="+mj-ea"/>
                <a:ea typeface="+mj-ea"/>
              </a:rPr>
              <a:t>公司名稱、</a:t>
            </a:r>
            <a:r>
              <a:rPr lang="en-US" altLang="zh-TW" b="1" dirty="0">
                <a:latin typeface="+mj-ea"/>
                <a:ea typeface="+mj-ea"/>
              </a:rPr>
              <a:t>(2)</a:t>
            </a:r>
            <a:r>
              <a:rPr lang="zh-TW" altLang="en-US" b="1" dirty="0">
                <a:latin typeface="+mj-ea"/>
                <a:ea typeface="+mj-ea"/>
              </a:rPr>
              <a:t>大小章</a:t>
            </a:r>
            <a:r>
              <a:rPr lang="zh-TW" altLang="en-US" b="1" dirty="0" smtClean="0">
                <a:latin typeface="+mj-ea"/>
                <a:ea typeface="+mj-ea"/>
              </a:rPr>
              <a:t>及 </a:t>
            </a:r>
            <a:r>
              <a:rPr lang="en-US" altLang="zh-TW" b="1" dirty="0" smtClean="0">
                <a:latin typeface="+mj-ea"/>
                <a:ea typeface="+mj-ea"/>
              </a:rPr>
              <a:t>(</a:t>
            </a:r>
            <a:r>
              <a:rPr lang="en-US" altLang="zh-TW" b="1" dirty="0">
                <a:latin typeface="+mj-ea"/>
                <a:ea typeface="+mj-ea"/>
              </a:rPr>
              <a:t>3)</a:t>
            </a:r>
            <a:r>
              <a:rPr lang="zh-TW" altLang="en-US" b="1" dirty="0">
                <a:latin typeface="+mj-ea"/>
                <a:ea typeface="+mj-ea"/>
              </a:rPr>
              <a:t>公司電話，並</a:t>
            </a:r>
            <a:r>
              <a:rPr lang="en-US" altLang="zh-TW" b="1" dirty="0">
                <a:latin typeface="+mj-ea"/>
                <a:ea typeface="+mj-ea"/>
              </a:rPr>
              <a:t>(4)</a:t>
            </a:r>
            <a:r>
              <a:rPr lang="zh-TW" altLang="en-US" b="1" dirty="0">
                <a:latin typeface="+mj-ea"/>
                <a:ea typeface="+mj-ea"/>
              </a:rPr>
              <a:t>註明出差洽公日期。</a:t>
            </a:r>
          </a:p>
          <a:p>
            <a:r>
              <a:rPr lang="en-US" altLang="zh-TW" b="1" dirty="0">
                <a:latin typeface="+mj-ea"/>
                <a:ea typeface="+mj-ea"/>
              </a:rPr>
              <a:t>3. 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加班：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請</a:t>
            </a:r>
            <a:r>
              <a:rPr lang="zh-TW" altLang="en-US" b="1" dirty="0">
                <a:solidFill>
                  <a:srgbClr val="002060"/>
                </a:solidFill>
                <a:latin typeface="+mj-ea"/>
                <a:ea typeface="+mj-ea"/>
              </a:rPr>
              <a:t>檢附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「打卡紀錄」</a:t>
            </a:r>
            <a:r>
              <a:rPr lang="zh-TW" altLang="en-US" b="1" dirty="0">
                <a:latin typeface="+mj-ea"/>
                <a:ea typeface="+mj-ea"/>
              </a:rPr>
              <a:t>、或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「經核准之差勤系統」完整畫面</a:t>
            </a:r>
            <a:r>
              <a:rPr lang="zh-TW" altLang="en-US" b="1" dirty="0">
                <a:latin typeface="+mj-ea"/>
                <a:ea typeface="+mj-ea"/>
              </a:rPr>
              <a:t>。</a:t>
            </a:r>
          </a:p>
          <a:p>
            <a:r>
              <a:rPr lang="en-US" altLang="zh-TW" b="1" dirty="0">
                <a:latin typeface="+mj-ea"/>
                <a:ea typeface="+mj-ea"/>
              </a:rPr>
              <a:t>4. </a:t>
            </a:r>
            <a:r>
              <a:rPr lang="zh-TW" altLang="en-US" b="1" dirty="0" smtClean="0">
                <a:latin typeface="+mj-ea"/>
                <a:ea typeface="+mj-ea"/>
              </a:rPr>
              <a:t>傷病：請</a:t>
            </a:r>
            <a:r>
              <a:rPr lang="zh-TW" altLang="en-US" b="1" dirty="0">
                <a:latin typeface="+mj-ea"/>
                <a:ea typeface="+mj-ea"/>
              </a:rPr>
              <a:t>檢附</a:t>
            </a:r>
            <a:r>
              <a:rPr lang="zh-TW" altLang="en-US" b="1" dirty="0" smtClean="0">
                <a:latin typeface="+mj-ea"/>
                <a:ea typeface="+mj-ea"/>
              </a:rPr>
              <a:t>請假</a:t>
            </a:r>
            <a:r>
              <a:rPr lang="zh-TW" altLang="en-US" b="1" dirty="0">
                <a:solidFill>
                  <a:srgbClr val="FF0000"/>
                </a:solidFill>
                <a:latin typeface="+mj-ea"/>
              </a:rPr>
              <a:t>「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當日看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診收據」</a:t>
            </a:r>
            <a:r>
              <a:rPr lang="zh-TW" altLang="en-US" b="1" dirty="0">
                <a:latin typeface="+mj-ea"/>
                <a:ea typeface="+mj-ea"/>
              </a:rPr>
              <a:t>或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「註明宜休養期間之診斷證明」</a:t>
            </a:r>
            <a:r>
              <a:rPr lang="zh-TW" altLang="en-US" b="1" dirty="0">
                <a:latin typeface="+mj-ea"/>
                <a:ea typeface="+mj-ea"/>
              </a:rPr>
              <a:t>。</a:t>
            </a:r>
          </a:p>
          <a:p>
            <a:r>
              <a:rPr lang="en-US" altLang="zh-TW" b="1" dirty="0">
                <a:latin typeface="+mj-ea"/>
                <a:ea typeface="+mj-ea"/>
              </a:rPr>
              <a:t>5. </a:t>
            </a:r>
            <a:r>
              <a:rPr lang="zh-TW" altLang="en-US" b="1" dirty="0">
                <a:latin typeface="+mj-ea"/>
                <a:ea typeface="+mj-ea"/>
              </a:rPr>
              <a:t>請假通過、駁回將以</a:t>
            </a:r>
            <a:r>
              <a:rPr lang="en-US" altLang="zh-TW" b="1" dirty="0">
                <a:latin typeface="+mj-ea"/>
                <a:ea typeface="+mj-ea"/>
              </a:rPr>
              <a:t>email</a:t>
            </a:r>
            <a:r>
              <a:rPr lang="zh-TW" altLang="en-US" b="1" dirty="0">
                <a:latin typeface="+mj-ea"/>
                <a:ea typeface="+mj-ea"/>
              </a:rPr>
              <a:t>通知，請注意請假流程是否通過</a:t>
            </a:r>
            <a:r>
              <a:rPr lang="zh-TW" altLang="en-US" b="1" dirty="0" smtClean="0">
                <a:latin typeface="+mj-ea"/>
                <a:ea typeface="+mj-ea"/>
              </a:rPr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662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002060"/>
                </a:solidFill>
              </a:rPr>
              <a:t>目錄</a:t>
            </a:r>
            <a:endParaRPr lang="zh-TW" alt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86742" y="2668385"/>
            <a:ext cx="8909854" cy="3574473"/>
          </a:xfrm>
        </p:spPr>
        <p:txBody>
          <a:bodyPr>
            <a:noAutofit/>
          </a:bodyPr>
          <a:lstStyle/>
          <a:p>
            <a:r>
              <a:rPr lang="zh-TW" altLang="en-US" sz="4000" b="1" dirty="0" smtClean="0">
                <a:solidFill>
                  <a:srgbClr val="002060"/>
                </a:solidFill>
                <a:latin typeface="+mj-ea"/>
                <a:ea typeface="+mj-ea"/>
                <a:hlinkClick r:id="rId2" action="ppaction://hlinksldjump"/>
              </a:rPr>
              <a:t>重要期程</a:t>
            </a:r>
            <a:endParaRPr lang="en-US" altLang="zh-TW" sz="4000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sz="4000" b="1" dirty="0" smtClean="0">
                <a:solidFill>
                  <a:srgbClr val="002060"/>
                </a:solidFill>
                <a:latin typeface="+mj-ea"/>
                <a:ea typeface="+mj-ea"/>
                <a:hlinkClick r:id="rId3" action="ppaction://hlinksldjump"/>
              </a:rPr>
              <a:t>網路報名流程</a:t>
            </a:r>
            <a:endParaRPr lang="en-US" altLang="zh-TW" sz="4000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sz="4000" b="1" dirty="0" smtClean="0">
                <a:solidFill>
                  <a:srgbClr val="002060"/>
                </a:solidFill>
                <a:latin typeface="+mj-ea"/>
                <a:ea typeface="+mj-ea"/>
                <a:hlinkClick r:id="rId4" action="ppaction://hlinksldjump"/>
              </a:rPr>
              <a:t>常見問題</a:t>
            </a:r>
            <a:endParaRPr lang="en-US" altLang="zh-TW" sz="4000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sz="4000" b="1" dirty="0" smtClean="0">
                <a:solidFill>
                  <a:srgbClr val="002060"/>
                </a:solidFill>
                <a:latin typeface="+mj-ea"/>
                <a:ea typeface="+mj-ea"/>
                <a:hlinkClick r:id="rId5" action="ppaction://hlinksldjump"/>
              </a:rPr>
              <a:t>小提</a:t>
            </a:r>
            <a:r>
              <a:rPr lang="zh-TW" altLang="en-US" sz="4000" b="1" dirty="0">
                <a:solidFill>
                  <a:srgbClr val="002060"/>
                </a:solidFill>
                <a:latin typeface="+mj-ea"/>
                <a:ea typeface="+mj-ea"/>
                <a:hlinkClick r:id="rId5" action="ppaction://hlinksldjump"/>
              </a:rPr>
              <a:t>醒</a:t>
            </a:r>
            <a:endParaRPr lang="zh-TW" altLang="en-US" sz="40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4751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990000"/>
                </a:solidFill>
              </a:rPr>
              <a:t>小提醒</a:t>
            </a:r>
            <a:endParaRPr lang="zh-TW" altLang="en-US" sz="6000" b="1" dirty="0">
              <a:solidFill>
                <a:srgbClr val="99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9086" y="2556932"/>
            <a:ext cx="10047511" cy="331893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選課完後記得於</a:t>
            </a: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期限內前往繳費，選課才算成功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，否則系統將刪除您所選的課程，可於「學員資料管理</a:t>
            </a:r>
            <a:r>
              <a:rPr lang="en-US" altLang="zh-TW" b="1" dirty="0" smtClean="0">
                <a:solidFill>
                  <a:srgbClr val="002060"/>
                </a:solidFill>
                <a:latin typeface="+mj-ea"/>
                <a:ea typeface="+mj-ea"/>
              </a:rPr>
              <a:t>-</a:t>
            </a:r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我的課程」查詢</a:t>
            </a: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002060"/>
                </a:solidFill>
                <a:latin typeface="+mj-ea"/>
                <a:ea typeface="+mj-ea"/>
              </a:rPr>
              <a:t>課程每週之上課日期及個人之上課出席次數可點選「我的課程」查詢</a:t>
            </a: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選課、調課、開學等相關資訊將發布於勞工大學網頁之最新消息</a:t>
            </a:r>
            <a:endParaRPr lang="en-US" altLang="zh-TW" b="1" dirty="0" smtClean="0">
              <a:solidFill>
                <a:srgbClr val="990000"/>
              </a:solidFill>
              <a:latin typeface="+mj-ea"/>
              <a:ea typeface="+mj-ea"/>
            </a:endParaRPr>
          </a:p>
          <a:p>
            <a:endParaRPr lang="en-US" altLang="zh-TW" b="1" dirty="0" smtClean="0">
              <a:solidFill>
                <a:srgbClr val="990000"/>
              </a:solidFill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rgbClr val="990000"/>
                </a:solidFill>
                <a:latin typeface="+mj-ea"/>
                <a:ea typeface="+mj-ea"/>
              </a:rPr>
              <a:t>如學員重複選課將不再列入學分計算，請審慎考慮是否重複</a:t>
            </a:r>
            <a:r>
              <a:rPr lang="zh-TW" altLang="en-US" b="1">
                <a:solidFill>
                  <a:srgbClr val="990000"/>
                </a:solidFill>
                <a:latin typeface="+mj-ea"/>
                <a:ea typeface="+mj-ea"/>
              </a:rPr>
              <a:t>選</a:t>
            </a:r>
            <a:r>
              <a:rPr lang="zh-TW" altLang="en-US" b="1" smtClean="0">
                <a:solidFill>
                  <a:srgbClr val="990000"/>
                </a:solidFill>
                <a:latin typeface="+mj-ea"/>
                <a:ea typeface="+mj-ea"/>
              </a:rPr>
              <a:t>之前上</a:t>
            </a:r>
            <a:r>
              <a:rPr lang="zh-TW" altLang="en-US" b="1" dirty="0">
                <a:solidFill>
                  <a:srgbClr val="990000"/>
                </a:solidFill>
                <a:latin typeface="+mj-ea"/>
                <a:ea typeface="+mj-ea"/>
              </a:rPr>
              <a:t>過的課</a:t>
            </a:r>
            <a:endParaRPr lang="en-US" altLang="zh-TW" b="1" dirty="0" smtClean="0">
              <a:solidFill>
                <a:srgbClr val="990000"/>
              </a:solidFill>
              <a:latin typeface="+mj-ea"/>
              <a:ea typeface="+mj-ea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8448" y="1010124"/>
            <a:ext cx="9601196" cy="1303867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chemeClr val="accent1">
                    <a:lumMod val="50000"/>
                  </a:schemeClr>
                </a:solidFill>
              </a:rPr>
              <a:t>聯絡我們</a:t>
            </a:r>
            <a:endParaRPr lang="zh-TW" alt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882896" cy="3310128"/>
          </a:xfrm>
        </p:spPr>
        <p:txBody>
          <a:bodyPr>
            <a:normAutofit lnSpcReduction="10000"/>
          </a:bodyPr>
          <a:lstStyle/>
          <a:p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勞工大學五股校</a:t>
            </a: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本部</a:t>
            </a:r>
            <a:endParaRPr lang="en-US" altLang="zh-TW" sz="2800" b="1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    電話 </a:t>
            </a:r>
            <a:r>
              <a:rPr lang="en-US" altLang="zh-TW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22983639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    傳真 </a:t>
            </a:r>
            <a:r>
              <a:rPr lang="en-US" altLang="zh-TW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22983598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三重校區 </a:t>
            </a:r>
            <a:endParaRPr lang="en-US" altLang="zh-TW" sz="2800" b="1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    電話 </a:t>
            </a:r>
            <a:r>
              <a:rPr lang="en-US" altLang="zh-TW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29816127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    傳真 </a:t>
            </a:r>
            <a:r>
              <a:rPr lang="en-US" altLang="zh-TW" sz="28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89882510</a:t>
            </a:r>
          </a:p>
          <a:p>
            <a:endParaRPr lang="en-US" altLang="zh-TW" sz="2000" b="1" dirty="0">
              <a:latin typeface="+mj-ea"/>
              <a:ea typeface="+mj-ea"/>
            </a:endParaRP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53890" y="2734888"/>
            <a:ext cx="5745753" cy="3310128"/>
          </a:xfrm>
        </p:spPr>
        <p:txBody>
          <a:bodyPr>
            <a:normAutofit lnSpcReduction="10000"/>
          </a:bodyPr>
          <a:lstStyle/>
          <a:p>
            <a:r>
              <a:rPr lang="zh-TW" altLang="en-US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致理校區</a:t>
            </a:r>
            <a:r>
              <a:rPr lang="en-US" altLang="zh-TW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22576167</a:t>
            </a:r>
            <a:r>
              <a:rPr lang="zh-TW" altLang="en-US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分機</a:t>
            </a:r>
            <a:r>
              <a:rPr lang="en-US" altLang="zh-TW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1218 </a:t>
            </a:r>
            <a:r>
              <a:rPr lang="zh-TW" altLang="en-US" sz="25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楊先生</a:t>
            </a:r>
            <a:endParaRPr lang="en-US" altLang="zh-TW" sz="2500" b="1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5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土城</a:t>
            </a:r>
            <a:r>
              <a:rPr lang="zh-TW" altLang="en-US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校區</a:t>
            </a:r>
            <a:r>
              <a:rPr lang="en-US" altLang="zh-TW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22612483</a:t>
            </a:r>
            <a:r>
              <a:rPr lang="zh-TW" altLang="en-US" sz="25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分機</a:t>
            </a:r>
            <a:r>
              <a:rPr lang="en-US" altLang="zh-TW" sz="2500" b="1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47</a:t>
            </a:r>
            <a:r>
              <a:rPr lang="zh-TW" altLang="en-US" sz="2500" b="1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500" b="1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邵先生</a:t>
            </a:r>
            <a:endParaRPr lang="zh-TW" altLang="en-US" sz="2500" b="1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3270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002060"/>
                </a:solidFill>
                <a:latin typeface="+mj-ea"/>
              </a:rPr>
              <a:t>重要期</a:t>
            </a:r>
            <a:r>
              <a:rPr lang="zh-TW" altLang="en-US" sz="6000" b="1" dirty="0" smtClean="0">
                <a:solidFill>
                  <a:srgbClr val="002060"/>
                </a:solidFill>
                <a:latin typeface="+mj-ea"/>
              </a:rPr>
              <a:t>程說明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6705" y="2028304"/>
            <a:ext cx="10956175" cy="48296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b="1" dirty="0">
                <a:latin typeface="+mj-ea"/>
                <a:ea typeface="+mj-ea"/>
              </a:rPr>
              <a:t>開放新生</a:t>
            </a:r>
            <a:r>
              <a:rPr lang="zh-TW" altLang="en-US" b="1" dirty="0" smtClean="0">
                <a:latin typeface="+mj-ea"/>
                <a:ea typeface="+mj-ea"/>
              </a:rPr>
              <a:t>註冊：</a:t>
            </a:r>
            <a:r>
              <a:rPr lang="zh-TW" altLang="en-US" dirty="0" smtClean="0">
                <a:latin typeface="+mj-ea"/>
                <a:ea typeface="+mj-ea"/>
              </a:rPr>
              <a:t>每學期選課前開放註冊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審核勞工資格：</a:t>
            </a:r>
            <a:r>
              <a:rPr lang="zh-TW" altLang="en-US" dirty="0" smtClean="0">
                <a:latin typeface="+mj-ea"/>
                <a:ea typeface="+mj-ea"/>
              </a:rPr>
              <a:t>新生須先審核通過方可選課，舊生每學年需重新申請審核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第一階段網路選課：</a:t>
            </a:r>
            <a:r>
              <a:rPr lang="en-US" altLang="zh-TW" dirty="0" smtClean="0">
                <a:latin typeface="+mj-ea"/>
                <a:ea typeface="+mj-ea"/>
              </a:rPr>
              <a:t>1</a:t>
            </a:r>
            <a:r>
              <a:rPr lang="zh-TW" altLang="en-US" dirty="0" smtClean="0">
                <a:latin typeface="+mj-ea"/>
                <a:ea typeface="+mj-ea"/>
              </a:rPr>
              <a:t>月及</a:t>
            </a:r>
            <a:r>
              <a:rPr lang="en-US" altLang="zh-TW" dirty="0" smtClean="0">
                <a:latin typeface="+mj-ea"/>
                <a:ea typeface="+mj-ea"/>
              </a:rPr>
              <a:t>7</a:t>
            </a:r>
            <a:r>
              <a:rPr lang="zh-TW" altLang="en-US" dirty="0" smtClean="0">
                <a:latin typeface="+mj-ea"/>
                <a:ea typeface="+mj-ea"/>
              </a:rPr>
              <a:t>月開放，達開課人數門檻班級進入第二階段選課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第二階段網路選課</a:t>
            </a:r>
            <a:r>
              <a:rPr lang="zh-TW" altLang="en-US" b="1" dirty="0">
                <a:latin typeface="+mj-ea"/>
                <a:ea typeface="+mj-ea"/>
              </a:rPr>
              <a:t>：</a:t>
            </a:r>
            <a:r>
              <a:rPr lang="zh-TW" altLang="en-US" dirty="0" smtClean="0">
                <a:latin typeface="+mj-ea"/>
                <a:ea typeface="+mj-ea"/>
              </a:rPr>
              <a:t>第一階段達開課門檻班級繼續網路招生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開學後網路加</a:t>
            </a:r>
            <a:r>
              <a:rPr lang="zh-TW" altLang="en-US" b="1" dirty="0">
                <a:latin typeface="+mj-ea"/>
                <a:ea typeface="+mj-ea"/>
              </a:rPr>
              <a:t>退</a:t>
            </a:r>
            <a:r>
              <a:rPr lang="zh-TW" altLang="en-US" b="1" dirty="0" smtClean="0">
                <a:latin typeface="+mj-ea"/>
                <a:ea typeface="+mj-ea"/>
              </a:rPr>
              <a:t>選：</a:t>
            </a:r>
            <a:r>
              <a:rPr lang="zh-TW" altLang="en-US" dirty="0" smtClean="0">
                <a:latin typeface="+mj-ea"/>
                <a:ea typeface="+mj-ea"/>
              </a:rPr>
              <a:t>每年分上下學期，於</a:t>
            </a:r>
            <a:r>
              <a:rPr lang="en-US" altLang="zh-TW" dirty="0" smtClean="0">
                <a:latin typeface="+mj-ea"/>
                <a:ea typeface="+mj-ea"/>
              </a:rPr>
              <a:t>3</a:t>
            </a:r>
            <a:r>
              <a:rPr lang="zh-TW" altLang="en-US" dirty="0" smtClean="0">
                <a:latin typeface="+mj-ea"/>
                <a:ea typeface="+mj-ea"/>
              </a:rPr>
              <a:t>月及</a:t>
            </a:r>
            <a:r>
              <a:rPr lang="en-US" altLang="zh-TW" dirty="0" smtClean="0">
                <a:latin typeface="+mj-ea"/>
                <a:ea typeface="+mj-ea"/>
              </a:rPr>
              <a:t>9</a:t>
            </a:r>
            <a:r>
              <a:rPr lang="zh-TW" altLang="en-US" dirty="0" smtClean="0">
                <a:latin typeface="+mj-ea"/>
                <a:ea typeface="+mj-ea"/>
              </a:rPr>
              <a:t>月開學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990000"/>
                </a:solidFill>
                <a:latin typeface="+mj-ea"/>
                <a:ea typeface="+mj-ea"/>
              </a:rPr>
              <a:t>詳細日期請至網頁最新消息或招生簡章查</a:t>
            </a:r>
            <a:r>
              <a:rPr lang="zh-TW" altLang="en-US" b="1" dirty="0">
                <a:solidFill>
                  <a:srgbClr val="990000"/>
                </a:solidFill>
                <a:latin typeface="+mj-ea"/>
                <a:ea typeface="+mj-ea"/>
              </a:rPr>
              <a:t>詢</a:t>
            </a:r>
          </a:p>
        </p:txBody>
      </p:sp>
    </p:spTree>
    <p:extLst>
      <p:ext uri="{BB962C8B-B14F-4D97-AF65-F5344CB8AC3E}">
        <p14:creationId xmlns:p14="http://schemas.microsoft.com/office/powerpoint/2010/main" val="425259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002060"/>
                </a:solidFill>
                <a:latin typeface="+mj-ea"/>
              </a:rPr>
              <a:t>網路報名</a:t>
            </a:r>
            <a:r>
              <a:rPr lang="zh-TW" altLang="en-US" sz="6000" b="1" dirty="0" smtClean="0">
                <a:solidFill>
                  <a:srgbClr val="002060"/>
                </a:solidFill>
                <a:latin typeface="+mj-ea"/>
              </a:rPr>
              <a:t>流程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92398" y="3973483"/>
            <a:ext cx="6815669" cy="1004915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註冊</a:t>
            </a:r>
            <a:r>
              <a:rPr lang="en-US" altLang="zh-TW" dirty="0">
                <a:solidFill>
                  <a:srgbClr val="002060"/>
                </a:solidFill>
                <a:latin typeface="+mj-ea"/>
                <a:ea typeface="+mj-ea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登入</a:t>
            </a:r>
            <a:r>
              <a:rPr lang="en-US" altLang="zh-TW" dirty="0" smtClean="0">
                <a:solidFill>
                  <a:srgbClr val="002060"/>
                </a:solidFill>
                <a:latin typeface="+mj-ea"/>
                <a:ea typeface="+mj-ea"/>
              </a:rPr>
              <a:t>→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資格審核→選課→繳費→開始上課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42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559645" y="564341"/>
            <a:ext cx="6659878" cy="331279"/>
          </a:xfrm>
        </p:spPr>
        <p:txBody>
          <a:bodyPr>
            <a:normAutofit fontScale="90000"/>
          </a:bodyPr>
          <a:lstStyle/>
          <a:p>
            <a:r>
              <a:rPr lang="en-US" altLang="zh-TW" sz="6000" b="1" dirty="0" smtClean="0"/>
              <a:t>1.</a:t>
            </a:r>
            <a:r>
              <a:rPr lang="zh-TW" altLang="en-US" sz="6000" b="1" dirty="0" smtClean="0"/>
              <a:t>登入勞大網頁</a:t>
            </a:r>
            <a:endParaRPr lang="zh-TW" altLang="en-US" sz="6000" b="1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" y="1134533"/>
            <a:ext cx="11201400" cy="5723466"/>
          </a:xfrm>
        </p:spPr>
      </p:pic>
      <p:sp>
        <p:nvSpPr>
          <p:cNvPr id="6" name="矩形 5"/>
          <p:cNvSpPr/>
          <p:nvPr/>
        </p:nvSpPr>
        <p:spPr>
          <a:xfrm>
            <a:off x="7332133" y="4783667"/>
            <a:ext cx="1126067" cy="6604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656235" y="4969934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B050"/>
                </a:solidFill>
                <a:latin typeface="+mj-ea"/>
                <a:ea typeface="+mj-ea"/>
              </a:rPr>
              <a:t>新生註冊完畢後登入帳號</a:t>
            </a:r>
            <a:r>
              <a:rPr lang="en-US" altLang="zh-TW" b="1" dirty="0" smtClean="0">
                <a:solidFill>
                  <a:srgbClr val="00B050"/>
                </a:solidFill>
                <a:latin typeface="+mj-ea"/>
                <a:ea typeface="+mj-ea"/>
              </a:rPr>
              <a:t>(</a:t>
            </a:r>
            <a:r>
              <a:rPr lang="zh-TW" altLang="en-US" b="1" dirty="0" smtClean="0">
                <a:solidFill>
                  <a:srgbClr val="00B050"/>
                </a:solidFill>
                <a:latin typeface="+mj-ea"/>
                <a:ea typeface="+mj-ea"/>
              </a:rPr>
              <a:t>須至個人信箱點選確認信</a:t>
            </a:r>
            <a:r>
              <a:rPr lang="en-US" altLang="zh-TW" b="1" dirty="0" smtClean="0">
                <a:solidFill>
                  <a:srgbClr val="00B050"/>
                </a:solidFill>
                <a:latin typeface="+mj-ea"/>
                <a:ea typeface="+mj-ea"/>
              </a:rPr>
              <a:t>)</a:t>
            </a:r>
            <a:r>
              <a:rPr lang="zh-TW" altLang="en-US" b="1" dirty="0" smtClean="0">
                <a:solidFill>
                  <a:srgbClr val="00B050"/>
                </a:solidFill>
                <a:latin typeface="+mj-ea"/>
                <a:ea typeface="+mj-ea"/>
              </a:rPr>
              <a:t>，接著回到勞工大學網頁</a:t>
            </a:r>
            <a:endParaRPr lang="zh-TW" altLang="en-US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619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141316"/>
            <a:ext cx="11172305" cy="6567056"/>
          </a:xfrm>
        </p:spPr>
      </p:pic>
    </p:spTree>
    <p:extLst>
      <p:ext uri="{BB962C8B-B14F-4D97-AF65-F5344CB8AC3E}">
        <p14:creationId xmlns:p14="http://schemas.microsoft.com/office/powerpoint/2010/main" val="423388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51" y="232756"/>
            <a:ext cx="11180618" cy="6500553"/>
          </a:xfrm>
        </p:spPr>
      </p:pic>
      <p:cxnSp>
        <p:nvCxnSpPr>
          <p:cNvPr id="6" name="直線接點 5"/>
          <p:cNvCxnSpPr/>
          <p:nvPr/>
        </p:nvCxnSpPr>
        <p:spPr>
          <a:xfrm flipV="1">
            <a:off x="2634117" y="6356012"/>
            <a:ext cx="3441469" cy="0"/>
          </a:xfrm>
          <a:prstGeom prst="line">
            <a:avLst/>
          </a:prstGeom>
          <a:ln w="73025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92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0" y="205273"/>
            <a:ext cx="11243387" cy="6372809"/>
          </a:xfrm>
        </p:spPr>
      </p:pic>
      <p:sp>
        <p:nvSpPr>
          <p:cNvPr id="5" name="文字方塊 4"/>
          <p:cNvSpPr txBox="1"/>
          <p:nvPr/>
        </p:nvSpPr>
        <p:spPr>
          <a:xfrm>
            <a:off x="3480318" y="5243804"/>
            <a:ext cx="589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B050"/>
                </a:solidFill>
                <a:latin typeface="+mj-ea"/>
                <a:ea typeface="+mj-ea"/>
              </a:rPr>
              <a:t>請仔細閱讀「勞工大學上課須知」後點選「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我同意</a:t>
            </a:r>
            <a:r>
              <a:rPr lang="zh-TW" altLang="en-US" b="1" dirty="0" smtClean="0">
                <a:solidFill>
                  <a:srgbClr val="00B050"/>
                </a:solidFill>
                <a:latin typeface="+mj-ea"/>
                <a:ea typeface="+mj-ea"/>
              </a:rPr>
              <a:t>」</a:t>
            </a:r>
            <a:endParaRPr lang="zh-TW" altLang="en-US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18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261062" y="3144416"/>
            <a:ext cx="443068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sz="24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4" y="0"/>
            <a:ext cx="11405061" cy="6858000"/>
          </a:xfrm>
        </p:spPr>
      </p:pic>
      <p:sp>
        <p:nvSpPr>
          <p:cNvPr id="7" name="文字方塊 6"/>
          <p:cNvSpPr txBox="1"/>
          <p:nvPr/>
        </p:nvSpPr>
        <p:spPr>
          <a:xfrm>
            <a:off x="947650" y="4464498"/>
            <a:ext cx="11945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B050"/>
                </a:solidFill>
                <a:latin typeface="+mj-ea"/>
                <a:ea typeface="+mj-ea"/>
              </a:rPr>
              <a:t>4.</a:t>
            </a:r>
            <a:r>
              <a:rPr lang="zh-TW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進入選課作業點選「查詢」後「加選」課程，</a:t>
            </a:r>
            <a:endParaRPr lang="en-US" altLang="zh-TW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zh-TW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加選完畢請點選「選課完成，產生繳費單」</a:t>
            </a:r>
            <a:endParaRPr lang="zh-TW" altLang="en-US" sz="28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4314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1049</Words>
  <Application>Microsoft Office PowerPoint</Application>
  <PresentationFormat>寬螢幕</PresentationFormat>
  <Paragraphs>76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微軟正黑體</vt:lpstr>
      <vt:lpstr>新細明體</vt:lpstr>
      <vt:lpstr>Arial</vt:lpstr>
      <vt:lpstr>Garamond</vt:lpstr>
      <vt:lpstr>Wingdings</vt:lpstr>
      <vt:lpstr>有機</vt:lpstr>
      <vt:lpstr>勞大選課指南</vt:lpstr>
      <vt:lpstr>目錄</vt:lpstr>
      <vt:lpstr>重要期程說明</vt:lpstr>
      <vt:lpstr>網路報名流程</vt:lpstr>
      <vt:lpstr>1.登入勞大網頁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常見問題</vt:lpstr>
      <vt:lpstr>無法登入新北勞動雲？忘記帳號密碼？ </vt:lpstr>
      <vt:lpstr>如何申請勞工資格審核？ </vt:lpstr>
      <vt:lpstr>收費及優惠方案？(優惠僅勞工身分適用)</vt:lpstr>
      <vt:lpstr>課程如何轉換？</vt:lpstr>
      <vt:lpstr>如何請假？</vt:lpstr>
      <vt:lpstr>小提醒</vt:lpstr>
      <vt:lpstr>聯絡我們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勞大選課指南</dc:title>
  <dc:creator>吳佳容</dc:creator>
  <cp:lastModifiedBy>吳哲維</cp:lastModifiedBy>
  <cp:revision>53</cp:revision>
  <dcterms:created xsi:type="dcterms:W3CDTF">2021-04-14T01:13:24Z</dcterms:created>
  <dcterms:modified xsi:type="dcterms:W3CDTF">2025-12-10T06:10:41Z</dcterms:modified>
</cp:coreProperties>
</file>